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84" r:id="rId5"/>
    <p:sldId id="285" r:id="rId6"/>
    <p:sldId id="280" r:id="rId7"/>
    <p:sldId id="281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BD420-5B11-3A45-C9AB-37E1BE0D1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D37EF-C393-3D9E-6D52-272560979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F8A06-C411-3341-4F41-4DA8C1F7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362A6-7D6F-88E7-E5AD-D7D8E191A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6A68C-7C76-0321-35B1-72407C8D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7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5482-CB77-52B3-EFB0-8A0884DD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A96FE-85AC-28C4-2A26-9E4A42010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3C4AD-5D00-2303-D2CF-4826E92C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B71C6-8276-E4DC-61C6-C4055794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B9BB0-0539-8FFE-6275-4EE5D10E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1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ECA751-ACCD-76BC-CE6A-5B4F4F487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AD737-10CF-3797-4888-B51EA61A5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21A63-3D74-50D3-5F88-E7D849FA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DD402-359A-5EE4-2300-D7B83DCC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02C96-26DE-911D-2D4F-9BB6B377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9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4150-9501-6ABC-E162-46ACD0AEE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69347-A4C2-CDDD-1730-F4EEDDC7C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FB610-596C-3232-BAE6-1BC12E90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316B-CFE6-4502-4D53-D70A089D5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49CE9-CF83-109E-1210-BB255408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3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2829-0078-2F7F-E56E-41098F39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B8E65-8404-B8C8-AFA2-7E20F7009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68E09-40F1-F78E-2331-067B6971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5221B-A36F-AE60-A0E6-75C20C75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0DD69-0AD6-103E-C5FC-2B96B1F8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6B557-5D19-4A7D-091C-BFC3A13D2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EDA16-BB0E-B57D-B84D-2F851F40D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86C87-544C-68AC-05F6-75EDDA090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2E46A-549B-0A60-949A-12B62AFE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1331C-2850-CA89-0560-18A481351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BD065-4D28-B141-6DE0-3DF59F15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D87AE-8B84-F73E-183A-51EC6D07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B8336-E9F7-12CB-21E4-4D26BA6D0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31941-C044-BD53-E982-55B7EB82F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1DE0C-BC3E-5B5D-F68C-31719B216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19BDC-CC62-AE4D-2557-16085744E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77A8B7-00D4-F56D-6186-91FFDB87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142A61-1B1A-77A6-455C-C9083F64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5AE4C-F66D-44B1-291F-02C5AF96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5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727C2-1571-AAEA-184F-6C6FA1B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7644EF-AC18-7ADC-739D-1CF54E85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EBE9D-4624-BBA8-63AC-5D1CD6DD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F8E3B-8EB6-CF39-5029-EB289772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9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4FFACE-CA4D-47FB-59F4-CEDBDC97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F0A9B-A173-8044-B213-68D947FF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9874B-4F3F-38ED-41FE-9C98F3E8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6B9B-886C-917C-B0D1-CAEBCE2B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19AA5-389E-CCA8-1B93-C8692E4FB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25CB4-1AA5-07AA-5563-93C091710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C5646-9969-4749-9652-F96601169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945AB-309B-5292-8371-9DF5CB78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35074-1D95-2E6E-D155-CC07EA3A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3372-C94E-4600-E6DF-26AFFB86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778BBF-C5B4-C45A-FE41-6B65EB04B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60080-E89D-695F-E893-8984166DB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D893B-0FD8-4C7F-2446-B5692F7D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CEFD5-6BFB-9316-1E4E-AF337251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54C10-280B-6476-A1FA-C93641A8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2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C052F3-AB51-F3B7-8BCE-0C6676C56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C74CE-C0CB-9700-285B-EF2C91A5C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B9AA8-6524-9B13-5327-5C90E5438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7191-A6D2-414A-965F-2CFC139C5BD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32E48-3EEF-3C12-7623-9825A6FEC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3476C-1BC6-9B2F-657A-0B42513F6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F4E4F-0E3F-491D-9838-DECE3A7F2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9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indfulword.org/2015/communicate-bett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ckoverflow.com/questions/39258661/ocr-extract-text-from-image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ww.doe.virginia.gov%2Ftesting%2Fsol%2Fstandards_docs%2Fenglish%2F2017%2Fcf%2Fenglish-cf-2017.docx&amp;wdOrigin=BROWSELIN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dyslexiaclassroom.com/blog/three-ways-to-use-an-alphabet-arc-for-sequencing" TargetMode="External"/><Relationship Id="rId2" Type="http://schemas.openxmlformats.org/officeDocument/2006/relationships/hyperlink" Target="https://education.wm.edu/centers/ttac/resources/webinar/languageinstruction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l.esc4.net/rla/alphabet-arc/english.html" TargetMode="External"/><Relationship Id="rId2" Type="http://schemas.openxmlformats.org/officeDocument/2006/relationships/hyperlink" Target="https://www.bing.com/videos/search?q=alphabet+arc+videos&amp;view=detail&amp;mid=309F2C25521433952C9A309F2C25521433952C9A&amp;FORM=VI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crr.org/sites/g/files/upcbnu2836/files/media/PDFs/student_center_activities/k1_phonics/k1_letter_recognition/k1_p003_alphabet_arc.pdf" TargetMode="External"/><Relationship Id="rId4" Type="http://schemas.openxmlformats.org/officeDocument/2006/relationships/hyperlink" Target="https://www.bing.com/videos/search?q=alphabet+arc+videos&amp;docid=608028337042235481&amp;mid=91E68D22A1ED21991D3691E68D22A1ED21991D36&amp;view=detail&amp;FORM=VIR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dwi.ufl.edu/op.n/file/cbhd8xmn9i4ctf7i/emb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97115-394D-1984-B5D1-A26C99568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534" y="1344304"/>
            <a:ext cx="7451678" cy="28437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Why must students be taught the connections between phonemes and graphemes in English?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67D37F-6574-8814-61F5-81F0FE4EA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6765" y="4414123"/>
            <a:ext cx="6418471" cy="1432109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The Alphabet Arc</a:t>
            </a:r>
          </a:p>
          <a:p>
            <a:r>
              <a:rPr lang="en-US" sz="2000" dirty="0">
                <a:solidFill>
                  <a:schemeClr val="bg1"/>
                </a:solidFill>
              </a:rPr>
              <a:t>Lunch and Learn</a:t>
            </a:r>
          </a:p>
          <a:p>
            <a:r>
              <a:rPr lang="en-US" sz="2000" dirty="0">
                <a:solidFill>
                  <a:schemeClr val="bg1"/>
                </a:solidFill>
              </a:rPr>
              <a:t>May 4, 2022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5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DEA56-93AC-4EB5-95E5-09AA4F3A1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169"/>
            <a:ext cx="10515600" cy="606242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Reading depends on speech sounds (Moats, 2020). </a:t>
            </a:r>
          </a:p>
          <a:p>
            <a:pPr marL="0" indent="0" algn="ctr">
              <a:buNone/>
            </a:pPr>
            <a:r>
              <a:rPr lang="en-US" dirty="0"/>
              <a:t>Print is based on speech sounds; print was invented to represent the phonemes within the English language</a:t>
            </a:r>
          </a:p>
          <a:p>
            <a:pPr marL="0" indent="0" algn="ctr">
              <a:buNone/>
            </a:pPr>
            <a:r>
              <a:rPr lang="en-US" dirty="0"/>
              <a:t>and</a:t>
            </a:r>
          </a:p>
          <a:p>
            <a:pPr marL="0" indent="0" algn="ctr">
              <a:buNone/>
            </a:pPr>
            <a:r>
              <a:rPr lang="en-US" dirty="0"/>
              <a:t>English is a morphophonemic language!</a:t>
            </a:r>
          </a:p>
        </p:txBody>
      </p:sp>
      <p:pic>
        <p:nvPicPr>
          <p:cNvPr id="5" name="Picture 4" descr="Diagram, shape&#10;&#10;Description automatically generated">
            <a:extLst>
              <a:ext uri="{FF2B5EF4-FFF2-40B4-BE49-F238E27FC236}">
                <a16:creationId xmlns:a16="http://schemas.microsoft.com/office/drawing/2014/main" id="{48E44E2F-B435-4ECD-A3BA-7FEFBB67D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405876" y="484408"/>
            <a:ext cx="4605836" cy="3249323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271DAF0C-A558-40EA-B72B-DFD62B958BF4}"/>
              </a:ext>
            </a:extLst>
          </p:cNvPr>
          <p:cNvSpPr/>
          <p:nvPr/>
        </p:nvSpPr>
        <p:spPr>
          <a:xfrm>
            <a:off x="5595730" y="19381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-up of a document&#10;&#10;Description automatically generated with medium confidence">
            <a:extLst>
              <a:ext uri="{FF2B5EF4-FFF2-40B4-BE49-F238E27FC236}">
                <a16:creationId xmlns:a16="http://schemas.microsoft.com/office/drawing/2014/main" id="{F98ED2A7-1C3F-45AE-8BA0-07593AC3C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007066" y="484408"/>
            <a:ext cx="4491043" cy="32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3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7E784-7662-3827-70EB-30D53E913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label&#10;&#10;Description automatically generated with low confidence">
            <a:extLst>
              <a:ext uri="{FF2B5EF4-FFF2-40B4-BE49-F238E27FC236}">
                <a16:creationId xmlns:a16="http://schemas.microsoft.com/office/drawing/2014/main" id="{50A5F760-7500-8624-FCD2-D70E65E38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1982738"/>
            <a:ext cx="6019331" cy="2889278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491D40-2A70-DCEB-E582-28163CC712D8}"/>
              </a:ext>
            </a:extLst>
          </p:cNvPr>
          <p:cNvSpPr txBox="1"/>
          <p:nvPr/>
        </p:nvSpPr>
        <p:spPr>
          <a:xfrm>
            <a:off x="107209" y="183798"/>
            <a:ext cx="3937873" cy="734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The Alphabet Arc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🍎Recognizing letters,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sounds and combinations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of letters and sounds, is 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skill that is needed to read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unfamiliar words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independently.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🍎Having letter-sound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knowledge will allow children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to make the link between the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unfamiliar printed words to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their spoken language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inherit"/>
                <a:ea typeface="+mn-ea"/>
                <a:cs typeface="+mn-cs"/>
              </a:rPr>
              <a:t>knowledge.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  <a:p>
            <a:endParaRPr lang="en-US" sz="4000" dirty="0"/>
          </a:p>
          <a:p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D480AE-3341-DDAC-137F-FC69B058D459}"/>
              </a:ext>
            </a:extLst>
          </p:cNvPr>
          <p:cNvSpPr txBox="1"/>
          <p:nvPr/>
        </p:nvSpPr>
        <p:spPr>
          <a:xfrm>
            <a:off x="6864942" y="5215161"/>
            <a:ext cx="310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3"/>
              </a:rPr>
              <a:t>english-cf-2017.docx (live.com)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5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9C7C39D-60F7-AC80-77F4-0EA1C68EE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05" y="643466"/>
            <a:ext cx="1031679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4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B883B8D-1ADF-C5BB-B66B-CC468CD1E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0" y="225912"/>
            <a:ext cx="11015830" cy="63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8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A556F3-F410-95CC-FD64-D5B31112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50" y="-95327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3600" dirty="0"/>
              <a:t>The Alphabet Arc</a:t>
            </a:r>
            <a:br>
              <a:rPr lang="en-US" sz="3600" dirty="0"/>
            </a:br>
            <a:r>
              <a:rPr lang="en-US" sz="2000" dirty="0">
                <a:hlinkClick r:id="rId2"/>
              </a:rPr>
              <a:t>Multisensory Structured Language Instruction and Teaching Series | W&amp;M School of Education (wm.edu)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CE3AD-6E81-6FEC-978B-7363913C9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646" y="1861514"/>
            <a:ext cx="6234457" cy="45769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600" b="1" dirty="0"/>
              <a:t>How might we use the alphabet arc?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Practice the sounds of the letters</a:t>
            </a:r>
          </a:p>
          <a:p>
            <a:pPr marL="0" indent="0">
              <a:buNone/>
            </a:pPr>
            <a:r>
              <a:rPr lang="en-US" sz="2600" dirty="0"/>
              <a:t>Practice the names of the letters</a:t>
            </a:r>
          </a:p>
          <a:p>
            <a:pPr marL="0" indent="0">
              <a:buNone/>
            </a:pPr>
            <a:r>
              <a:rPr lang="en-US" sz="2600" dirty="0"/>
              <a:t>Make words</a:t>
            </a:r>
          </a:p>
          <a:p>
            <a:pPr marL="0" indent="0">
              <a:buNone/>
            </a:pPr>
            <a:r>
              <a:rPr lang="en-US" sz="2600" dirty="0"/>
              <a:t>Learn </a:t>
            </a:r>
            <a:r>
              <a:rPr lang="en-US" sz="2600" i="1" dirty="0"/>
              <a:t>before and after</a:t>
            </a:r>
          </a:p>
          <a:p>
            <a:pPr marL="0" indent="0">
              <a:buNone/>
            </a:pPr>
            <a:r>
              <a:rPr lang="en-US" sz="2600" dirty="0"/>
              <a:t>Replace the alphabet writing portion of an</a:t>
            </a:r>
          </a:p>
          <a:p>
            <a:pPr marL="0" indent="0">
              <a:buNone/>
            </a:pPr>
            <a:r>
              <a:rPr lang="en-US" sz="2600" dirty="0"/>
              <a:t>        OG Lesson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Other ideas - </a:t>
            </a:r>
            <a:r>
              <a:rPr lang="en-US" sz="2200" dirty="0">
                <a:hlinkClick r:id="rId3"/>
              </a:rPr>
              <a:t>https://www.thedyslexiaclassroom.com/blog/three-ways-to-use-an-alphabet-arc-for-sequencing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8D636637-F1EF-CD6C-3404-A8734848CD2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2" r="9378"/>
          <a:stretch/>
        </p:blipFill>
        <p:spPr>
          <a:xfrm>
            <a:off x="7095454" y="10"/>
            <a:ext cx="5095023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9784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75EE8-9B5C-39AB-8D31-AB1291FAB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624" y="613185"/>
            <a:ext cx="10515600" cy="5884434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Resources: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Build an Alphabet Arc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https://www.bing.com/videos/search?q=alphabet+arc+videos&amp;view=detail&amp;mid=309F2C25521433952C9A309F2C25521433952C9A&amp;FORM=VIRE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Interactive Alphabet Arc (Texas)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https://dl.esc4.net/rla/alphabet-arc/english.html</a:t>
            </a:r>
            <a:endParaRPr lang="en-US" sz="2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How To Video to Support Use of the Interactive Alphabet Arc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Florida Center for Reading Research – Kindergarten Student Center Activities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https://fcrr.org/sites/g/files/upcbnu2836/files/media/PDFs/student_center_activities/k1_phonics/k1_letter_recognition/k1_p003_alphabet_arc.pdf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6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A84F2-FF4A-5B48-DAD9-811B8CF2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3849"/>
          </a:xfrm>
        </p:spPr>
        <p:txBody>
          <a:bodyPr>
            <a:normAutofit/>
          </a:bodyPr>
          <a:lstStyle/>
          <a:p>
            <a:r>
              <a:rPr lang="en-US" sz="3200" dirty="0"/>
              <a:t>Resource that you might move into from the Alphabet Arc: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>
                <a:hlinkClick r:id="rId2"/>
              </a:rPr>
              <a:t>Beginner Word Work Mat (ufl.edu)</a:t>
            </a:r>
            <a:br>
              <a:rPr lang="en-US" sz="3200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8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340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inherit</vt:lpstr>
      <vt:lpstr>Open Sans</vt:lpstr>
      <vt:lpstr>Office Theme</vt:lpstr>
      <vt:lpstr>Why must students be taught the connections between phonemes and graphemes in English? </vt:lpstr>
      <vt:lpstr>PowerPoint Presentation</vt:lpstr>
      <vt:lpstr>PowerPoint Presentation</vt:lpstr>
      <vt:lpstr>PowerPoint Presentation</vt:lpstr>
      <vt:lpstr>PowerPoint Presentation</vt:lpstr>
      <vt:lpstr>The Alphabet Arc Multisensory Structured Language Instruction and Teaching Series | W&amp;M School of Education (wm.edu) </vt:lpstr>
      <vt:lpstr>PowerPoint Presentation</vt:lpstr>
      <vt:lpstr>Resource that you might move into from the Alphabet Arc:   Beginner Word Work Mat (ufl.edu)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must students be taught the phonemes and graphemes of English? </dc:title>
  <dc:creator>Mary Stowe</dc:creator>
  <cp:lastModifiedBy>Mary Stowe</cp:lastModifiedBy>
  <cp:revision>16</cp:revision>
  <dcterms:created xsi:type="dcterms:W3CDTF">2022-05-03T23:29:06Z</dcterms:created>
  <dcterms:modified xsi:type="dcterms:W3CDTF">2022-05-04T14:41:35Z</dcterms:modified>
</cp:coreProperties>
</file>