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99" r:id="rId2"/>
    <p:sldId id="3377" r:id="rId3"/>
    <p:sldId id="3594" r:id="rId4"/>
    <p:sldId id="1792" r:id="rId5"/>
    <p:sldId id="3582" r:id="rId6"/>
    <p:sldId id="3585" r:id="rId7"/>
    <p:sldId id="3584" r:id="rId8"/>
    <p:sldId id="886" r:id="rId9"/>
    <p:sldId id="3631" r:id="rId10"/>
    <p:sldId id="943" r:id="rId11"/>
    <p:sldId id="944" r:id="rId12"/>
    <p:sldId id="3632" r:id="rId13"/>
    <p:sldId id="950" r:id="rId14"/>
    <p:sldId id="3633" r:id="rId15"/>
    <p:sldId id="955" r:id="rId16"/>
    <p:sldId id="3623" r:id="rId17"/>
    <p:sldId id="960" r:id="rId18"/>
    <p:sldId id="3624" r:id="rId19"/>
    <p:sldId id="3626" r:id="rId20"/>
    <p:sldId id="3629" r:id="rId21"/>
    <p:sldId id="965" r:id="rId22"/>
    <p:sldId id="966" r:id="rId23"/>
    <p:sldId id="972" r:id="rId24"/>
    <p:sldId id="976" r:id="rId25"/>
    <p:sldId id="3630" r:id="rId26"/>
    <p:sldId id="3634" r:id="rId27"/>
    <p:sldId id="3635" r:id="rId28"/>
    <p:sldId id="3638" r:id="rId29"/>
    <p:sldId id="3639" r:id="rId30"/>
    <p:sldId id="3640" r:id="rId31"/>
    <p:sldId id="3636" r:id="rId32"/>
    <p:sldId id="3637" r:id="rId33"/>
    <p:sldId id="3612" r:id="rId34"/>
    <p:sldId id="3592" r:id="rId35"/>
    <p:sldId id="3593" r:id="rId36"/>
    <p:sldId id="35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3FF"/>
    <a:srgbClr val="FF8AD8"/>
    <a:srgbClr val="FF2600"/>
    <a:srgbClr val="76D6FF"/>
    <a:srgbClr val="FF9300"/>
    <a:srgbClr val="011893"/>
    <a:srgbClr val="009051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9" autoAdjust="0"/>
    <p:restoredTop sz="96625" autoAdjust="0"/>
  </p:normalViewPr>
  <p:slideViewPr>
    <p:cSldViewPr snapToGrid="0">
      <p:cViewPr varScale="1">
        <p:scale>
          <a:sx n="114" d="100"/>
          <a:sy n="114" d="100"/>
        </p:scale>
        <p:origin x="1992" y="18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34" y="4496619"/>
            <a:ext cx="4138682" cy="845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055" y="4675708"/>
            <a:ext cx="3568974" cy="3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697D4-6D5B-834C-8E90-5A11BA6A937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0063F8-1DA9-5F4C-88A8-8CD04F267F2B}"/>
              </a:ext>
            </a:extLst>
          </p:cNvPr>
          <p:cNvSpPr txBox="1">
            <a:spLocks/>
          </p:cNvSpPr>
          <p:nvPr userDrawn="1"/>
        </p:nvSpPr>
        <p:spPr>
          <a:xfrm>
            <a:off x="-779616" y="6675001"/>
            <a:ext cx="3328119" cy="153161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Klee Medium" panose="02020600000000000000" pitchFamily="18" charset="-128"/>
                <a:ea typeface="Klee Medium" panose="02020600000000000000" pitchFamily="18" charset="-128"/>
              </a:rPr>
              <a:t>Copyright 2020 Sarah R. Powell, Ph.D.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FF93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m_R2O9nSwwj9B05bSeZ6r2fJQBYp667dk7M3ys2AD1g/edit?usp=shari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hyperlink" Target="https://intensiveintervention.org/instructional-strategies-math-cour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hyperlink" Target="https://www.amazon.com/Teaching-Math-Middle-School-Students/dp/159857274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m_R2O9nSwwj9B05bSeZ6r2fJQBYp667dk7M3ys2AD1g/edit?usp=shar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7299"/>
            <a:ext cx="9157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930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Word Problems?</a:t>
            </a:r>
          </a:p>
          <a:p>
            <a:pPr algn="ctr"/>
            <a:r>
              <a:rPr lang="en-US" sz="5000" b="1" dirty="0">
                <a:solidFill>
                  <a:srgbClr val="FF930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No Problem!</a:t>
            </a:r>
          </a:p>
          <a:p>
            <a:pPr algn="ctr"/>
            <a:endParaRPr lang="en-US" sz="5000" b="1" dirty="0">
              <a:solidFill>
                <a:srgbClr val="FF9300"/>
              </a:solidFill>
              <a:latin typeface="Klee Medium" panose="02020600000000000000" pitchFamily="18" charset="-128"/>
              <a:ea typeface="Klee Medium" panose="02020600000000000000" pitchFamily="18" charset="-128"/>
              <a:cs typeface="Calibri" panose="020F0502020204030204" pitchFamily="34" charset="0"/>
            </a:endParaRPr>
          </a:p>
          <a:p>
            <a:pPr algn="ctr"/>
            <a:r>
              <a:rPr lang="en-US" sz="5000" b="1" dirty="0">
                <a:solidFill>
                  <a:schemeClr val="accent6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Multi-Step Problems</a:t>
            </a:r>
            <a:endParaRPr lang="en-US" sz="5000" dirty="0">
              <a:solidFill>
                <a:schemeClr val="accent6"/>
              </a:solidFill>
              <a:latin typeface="Klee Medium" panose="02020600000000000000" pitchFamily="18" charset="-128"/>
              <a:ea typeface="Klee Medium" panose="020206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20F6D-3816-904A-9309-A424AE4D87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61033" y="-867012"/>
            <a:ext cx="5901244" cy="78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15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2874" y="1130115"/>
            <a:ext cx="8782465" cy="473397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Groups</a:t>
            </a: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 multiplied by </a:t>
            </a:r>
            <a:r>
              <a:rPr lang="en-US" sz="2800" b="1" dirty="0">
                <a:solidFill>
                  <a:srgbClr val="FF660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number in each group</a:t>
            </a: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 for a </a:t>
            </a:r>
            <a:r>
              <a:rPr lang="en-US" sz="28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product</a:t>
            </a:r>
            <a:r>
              <a:rPr lang="en-US" sz="2800" b="1" dirty="0">
                <a:latin typeface="Klee Medium" panose="02020600000000000000" pitchFamily="18" charset="-128"/>
                <a:ea typeface="Klee Medium" panose="02020600000000000000" pitchFamily="18" charset="-128"/>
              </a:rPr>
              <a:t> </a:t>
            </a: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1588" lvl="1" indent="0" eaLnBrk="1" hangingPunct="1">
              <a:buNone/>
            </a:pPr>
            <a:endParaRPr lang="en-US" sz="26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1588" lvl="1" indent="0" eaLnBrk="1" hangingPunct="1">
              <a:buNone/>
            </a:pP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Mark has </a:t>
            </a:r>
            <a:r>
              <a:rPr lang="en-US" sz="2600" b="1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2</a:t>
            </a: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 bags of apples. There are </a:t>
            </a:r>
            <a:r>
              <a:rPr lang="en-US" sz="2600" b="1" dirty="0">
                <a:solidFill>
                  <a:srgbClr val="EB641B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6</a:t>
            </a: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 apples in each bag. How many apples does Mark have altogether? </a:t>
            </a:r>
          </a:p>
          <a:p>
            <a:pPr marL="228600" lvl="2" indent="0">
              <a:buNone/>
            </a:pPr>
            <a:r>
              <a:rPr lang="en-US" sz="26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	</a:t>
            </a:r>
          </a:p>
          <a:p>
            <a:pPr marL="1588" lvl="1" indent="0" eaLnBrk="1" hangingPunct="1">
              <a:buNone/>
            </a:pP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Mark has </a:t>
            </a:r>
            <a:r>
              <a:rPr lang="en-US" sz="26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12</a:t>
            </a: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 apples. He wants to share them equally among his </a:t>
            </a:r>
            <a:r>
              <a:rPr lang="en-US" sz="2600" b="1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2</a:t>
            </a: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 friends. How many apples will each friend receive?</a:t>
            </a:r>
            <a:r>
              <a:rPr lang="en-US" sz="26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			</a:t>
            </a:r>
          </a:p>
          <a:p>
            <a:pPr marL="1588" lvl="1" indent="0" eaLnBrk="1" hangingPunct="1">
              <a:buNone/>
            </a:pPr>
            <a:endParaRPr lang="en-US" sz="2600" b="1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1588" lvl="1" indent="0" eaLnBrk="1" hangingPunct="1">
              <a:buNone/>
            </a:pP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Mark has </a:t>
            </a:r>
            <a:r>
              <a:rPr lang="en-US" sz="26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12</a:t>
            </a: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 apples. He put them into bags containing </a:t>
            </a:r>
            <a:r>
              <a:rPr lang="en-US" sz="2600" b="1" dirty="0">
                <a:solidFill>
                  <a:srgbClr val="EB641B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6</a:t>
            </a:r>
            <a:r>
              <a:rPr lang="en-US" sz="2600" dirty="0">
                <a:latin typeface="Klee Medium" panose="02020600000000000000" pitchFamily="18" charset="-128"/>
                <a:ea typeface="Klee Medium" panose="02020600000000000000" pitchFamily="18" charset="-128"/>
              </a:rPr>
              <a:t> apples each. How many bags did Mark use?</a:t>
            </a:r>
            <a:r>
              <a:rPr lang="en-US" sz="26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		</a:t>
            </a:r>
          </a:p>
          <a:p>
            <a:pPr lvl="2"/>
            <a:endParaRPr lang="en-US" sz="2600" b="1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lvl="2" eaLnBrk="1" hangingPunct="1"/>
            <a:endParaRPr lang="en-US" b="1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23592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FBF659-E359-FC44-B5F6-51A5018F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4" y="1339884"/>
            <a:ext cx="2166387" cy="2206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5AFDF-4174-3F4F-9C5F-CA4289C90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996" y="2960501"/>
            <a:ext cx="2418313" cy="2329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78B0C-6486-4F46-89CB-9D254D73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020" y="783771"/>
            <a:ext cx="2363850" cy="25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6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6124" y="1189752"/>
            <a:ext cx="8559580" cy="473397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Set</a:t>
            </a: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 multiplied by a number of </a:t>
            </a:r>
            <a:r>
              <a:rPr lang="en-US" sz="2800" b="1" dirty="0">
                <a:solidFill>
                  <a:srgbClr val="EB641B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times</a:t>
            </a: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 for a </a:t>
            </a:r>
            <a:r>
              <a:rPr lang="en-US" sz="28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product</a:t>
            </a:r>
            <a:endParaRPr lang="en-US" sz="24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1588" lvl="1" indent="0" eaLnBrk="1" hangingPunct="1">
              <a:buNone/>
            </a:pPr>
            <a:endParaRPr lang="en-US" sz="24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1588" lvl="1" indent="0" eaLnBrk="1" hangingPunct="1">
              <a:buNone/>
            </a:pP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Jill picked </a:t>
            </a:r>
            <a:r>
              <a:rPr lang="en-US" sz="2400" b="1" dirty="0">
                <a:solidFill>
                  <a:srgbClr val="00B05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6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 apples. Mark picked </a:t>
            </a:r>
            <a:r>
              <a:rPr lang="en-US" sz="2400" b="1" dirty="0">
                <a:solidFill>
                  <a:srgbClr val="EB641B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2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 times as many apples as Jill. How many apples did Mark pick?  </a:t>
            </a:r>
            <a:r>
              <a:rPr lang="en-US" sz="24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		</a:t>
            </a:r>
          </a:p>
          <a:p>
            <a:pPr marL="1588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			</a:t>
            </a:r>
          </a:p>
          <a:p>
            <a:pPr lvl="2"/>
            <a:endParaRPr lang="en-US" sz="2400" b="1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lvl="2" eaLnBrk="1" hangingPunct="1"/>
            <a:endParaRPr lang="en-US" sz="2400" b="1" dirty="0">
              <a:solidFill>
                <a:srgbClr val="0070C0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412298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B93226-2846-FB4D-B473-6A789AFA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39" y="850465"/>
            <a:ext cx="2256712" cy="2318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60D879-1544-5145-A0F6-392EE4A00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690" y="2650401"/>
            <a:ext cx="2569391" cy="25222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761999-5B66-0B4F-BEEA-227AC9FEA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34" y="664676"/>
            <a:ext cx="2436975" cy="25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3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Description of </a:t>
            </a:r>
            <a:r>
              <a:rPr lang="en-US" sz="2400" b="1" dirty="0">
                <a:solidFill>
                  <a:srgbClr val="FF0000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relationships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 among quantities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0" indent="0">
              <a:buNone/>
            </a:pP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Sally typed </a:t>
            </a:r>
            <a:r>
              <a:rPr lang="en-US" sz="2400" dirty="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56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 words in </a:t>
            </a:r>
            <a:r>
              <a:rPr lang="en-US" sz="2400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2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 minutes. At this rate, how many words could Sally type in </a:t>
            </a:r>
            <a:r>
              <a:rPr lang="en-US" sz="2400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7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 minutes?</a:t>
            </a:r>
          </a:p>
          <a:p>
            <a:pPr marL="0" indent="0">
              <a:buNone/>
            </a:pPr>
            <a:endParaRPr lang="en-US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0" indent="0">
              <a:buNone/>
            </a:pP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Margarita baked cookies and brownies. The ratio of cookies to brownies was </a:t>
            </a:r>
            <a:r>
              <a:rPr lang="en-US" sz="2400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3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:</a:t>
            </a:r>
            <a:r>
              <a:rPr lang="en-US" sz="2400" dirty="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5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. If she </a:t>
            </a:r>
            <a:r>
              <a:rPr lang="en-US" sz="2400">
                <a:latin typeface="Klee Medium" panose="02020600000000000000" pitchFamily="18" charset="-128"/>
                <a:ea typeface="Klee Medium" panose="02020600000000000000" pitchFamily="18" charset="-128"/>
              </a:rPr>
              <a:t>baked </a:t>
            </a:r>
            <a:r>
              <a:rPr lang="en-US" sz="240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25</a:t>
            </a:r>
            <a:r>
              <a:rPr lang="en-US" sz="2400">
                <a:latin typeface="Klee Medium" panose="02020600000000000000" pitchFamily="18" charset="-128"/>
                <a:ea typeface="Klee Medium" panose="02020600000000000000" pitchFamily="18" charset="-128"/>
              </a:rPr>
              <a:t> </a:t>
            </a: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brownies, how many cookies did she bake?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33803" y="5207994"/>
            <a:ext cx="336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srgbClr val="9BBB59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Xin et al. (2005)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874" y="154044"/>
            <a:ext cx="3872535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</a:t>
            </a:r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/Proportions</a:t>
            </a:r>
          </a:p>
        </p:txBody>
      </p:sp>
    </p:spTree>
    <p:extLst>
      <p:ext uri="{BB962C8B-B14F-4D97-AF65-F5344CB8AC3E}">
        <p14:creationId xmlns:p14="http://schemas.microsoft.com/office/powerpoint/2010/main" val="111264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Klee Medium" panose="02020600000000000000" pitchFamily="18" charset="-128"/>
                <a:ea typeface="Klee Medium" panose="02020600000000000000" pitchFamily="18" charset="-128"/>
              </a:rPr>
              <a:t>Description of relationships among quantities</a:t>
            </a:r>
            <a:endParaRPr lang="en-US" sz="2400" dirty="0">
              <a:solidFill>
                <a:schemeClr val="tx2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79521" y="5475990"/>
            <a:ext cx="3363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dirty="0">
                <a:solidFill>
                  <a:srgbClr val="9BBB59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Xin et al. (2005)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874" y="154044"/>
            <a:ext cx="3872535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</a:t>
            </a:r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/Proportions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7E6B1A-F573-FB49-852E-0D387B7FB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0279" y="1904616"/>
            <a:ext cx="2874218" cy="318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821E2-1D0D-7444-9760-9C6276AE1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12331" y="2601794"/>
            <a:ext cx="3025022" cy="33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3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387" y="985653"/>
            <a:ext cx="8590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“Are there groups with an equal number in each group?”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64" y="130108"/>
            <a:ext cx="337257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86" y="3276098"/>
            <a:ext cx="8823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“Is a set compared a number of times?”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386" y="5018365"/>
            <a:ext cx="8447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“Are there relationships among quantities - if this, then this?”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2473E-90E6-E14A-B480-5DDB82F79C72}"/>
              </a:ext>
            </a:extLst>
          </p:cNvPr>
          <p:cNvSpPr/>
          <p:nvPr/>
        </p:nvSpPr>
        <p:spPr>
          <a:xfrm>
            <a:off x="127864" y="2425192"/>
            <a:ext cx="3372574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55701F-4746-AE40-9D3F-B40DFCF5758D}"/>
              </a:ext>
            </a:extLst>
          </p:cNvPr>
          <p:cNvSpPr/>
          <p:nvPr/>
        </p:nvSpPr>
        <p:spPr>
          <a:xfrm>
            <a:off x="127864" y="4287741"/>
            <a:ext cx="3768275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Klee Medium" panose="02020600000000000000" pitchFamily="18" charset="-128"/>
              <a:ea typeface="Klee Medium" panose="02020600000000000000" pitchFamily="1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0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919B1A-FBC5-A74D-A325-2861CC66B7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715" y="154044"/>
            <a:ext cx="4507954" cy="59950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2874" y="154044"/>
            <a:ext cx="3872535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</a:t>
            </a:r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/Proportions</a:t>
            </a:r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C650EF40-80C7-D84C-81B6-B7D59E168CA7}"/>
              </a:ext>
            </a:extLst>
          </p:cNvPr>
          <p:cNvSpPr/>
          <p:nvPr/>
        </p:nvSpPr>
        <p:spPr>
          <a:xfrm>
            <a:off x="4583029" y="1581113"/>
            <a:ext cx="1223158" cy="114003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4B0C70AB-147C-B141-AE0D-1D983AF10086}"/>
              </a:ext>
            </a:extLst>
          </p:cNvPr>
          <p:cNvSpPr/>
          <p:nvPr/>
        </p:nvSpPr>
        <p:spPr>
          <a:xfrm>
            <a:off x="6839057" y="1581113"/>
            <a:ext cx="1223158" cy="114003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F2E26A78-7FAF-3240-B2D6-922105C760A9}"/>
              </a:ext>
            </a:extLst>
          </p:cNvPr>
          <p:cNvSpPr/>
          <p:nvPr/>
        </p:nvSpPr>
        <p:spPr>
          <a:xfrm>
            <a:off x="4583029" y="4165692"/>
            <a:ext cx="1223158" cy="114003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54247550-BAA6-9848-9EA7-A06AEA9451DB}"/>
              </a:ext>
            </a:extLst>
          </p:cNvPr>
          <p:cNvSpPr/>
          <p:nvPr/>
        </p:nvSpPr>
        <p:spPr>
          <a:xfrm>
            <a:off x="6839057" y="4165692"/>
            <a:ext cx="1223158" cy="114003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2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874" y="154044"/>
            <a:ext cx="3872535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</a:t>
            </a:r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/Proportions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C0BC52-E398-0D4C-B2FE-42E2CF24B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138" y="326471"/>
            <a:ext cx="4909328" cy="56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21" y="775916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r>
              <a:rPr lang="en-US" sz="2800" dirty="0" err="1">
                <a:latin typeface="Klee Medium" panose="02020600000000000000" pitchFamily="18" charset="-128"/>
                <a:ea typeface="Klee Medium" panose="02020600000000000000" pitchFamily="18" charset="-128"/>
              </a:rPr>
              <a:t>www.sarahpowellphd.com</a:t>
            </a: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r>
              <a:rPr lang="en-US" sz="2800" dirty="0" err="1">
                <a:latin typeface="Klee Medium" panose="02020600000000000000" pitchFamily="18" charset="-128"/>
                <a:ea typeface="Klee Medium" panose="02020600000000000000" pitchFamily="18" charset="-128"/>
              </a:rPr>
              <a:t>srpowell@austin.utexas.edu</a:t>
            </a: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@sarahpowellphd</a:t>
            </a:r>
          </a:p>
          <a:p>
            <a:endParaRPr lang="en-US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16" y="2752388"/>
            <a:ext cx="809834" cy="612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98" y="3908122"/>
            <a:ext cx="1262270" cy="12622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AA2B24-5EAD-404B-8FE4-14CB46513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3833"/>
            <a:ext cx="1502197" cy="15021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C9C2AE-9234-B745-B1C7-45B76EBDFD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724" y="843833"/>
            <a:ext cx="2937469" cy="253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0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7C0A59-F4D4-E24D-AE54-BEE7221119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53" y="2298458"/>
            <a:ext cx="1502197" cy="1502197"/>
          </a:xfrm>
          <a:prstGeom prst="rect">
            <a:avLst/>
          </a:prstGeom>
        </p:spPr>
      </p:pic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1277EAE1-3E38-504B-B035-F3F6C88A6739}"/>
              </a:ext>
            </a:extLst>
          </p:cNvPr>
          <p:cNvSpPr txBox="1">
            <a:spLocks/>
          </p:cNvSpPr>
          <p:nvPr/>
        </p:nvSpPr>
        <p:spPr>
          <a:xfrm>
            <a:off x="1323045" y="2207393"/>
            <a:ext cx="8686800" cy="4839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344488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5715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798513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10287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lvl="1" indent="0">
              <a:buFont typeface="Arial" panose="020B0604020202020204" pitchFamily="34" charset="0"/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What’s a </a:t>
            </a:r>
            <a:r>
              <a:rPr lang="en-US" sz="2800" b="1" dirty="0">
                <a:latin typeface="Klee Medium" panose="02020600000000000000" pitchFamily="18" charset="-128"/>
                <a:ea typeface="Klee Medium" panose="02020600000000000000" pitchFamily="18" charset="-128"/>
              </a:rPr>
              <a:t>Ratios/Proportions</a:t>
            </a: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 problem?</a:t>
            </a:r>
          </a:p>
          <a:p>
            <a:endParaRPr lang="en-US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A1667-91C1-1F49-A530-3AE5C60F8082}"/>
              </a:ext>
            </a:extLst>
          </p:cNvPr>
          <p:cNvSpPr/>
          <p:nvPr/>
        </p:nvSpPr>
        <p:spPr>
          <a:xfrm>
            <a:off x="142874" y="154044"/>
            <a:ext cx="3872535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</a:t>
            </a:r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</a:rPr>
              <a:t>/Proportions</a:t>
            </a:r>
          </a:p>
        </p:txBody>
      </p:sp>
    </p:spTree>
    <p:extLst>
      <p:ext uri="{BB962C8B-B14F-4D97-AF65-F5344CB8AC3E}">
        <p14:creationId xmlns:p14="http://schemas.microsoft.com/office/powerpoint/2010/main" val="225678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51FD3C-65B5-FD47-9ED8-E1C0F49575BF}"/>
              </a:ext>
            </a:extLst>
          </p:cNvPr>
          <p:cNvSpPr txBox="1"/>
          <p:nvPr/>
        </p:nvSpPr>
        <p:spPr>
          <a:xfrm>
            <a:off x="570153" y="2606227"/>
            <a:ext cx="826700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Schema Quiz Time!</a:t>
            </a:r>
          </a:p>
        </p:txBody>
      </p:sp>
    </p:spTree>
    <p:extLst>
      <p:ext uri="{BB962C8B-B14F-4D97-AF65-F5344CB8AC3E}">
        <p14:creationId xmlns:p14="http://schemas.microsoft.com/office/powerpoint/2010/main" val="1357030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0" y="1490505"/>
            <a:ext cx="8661333" cy="1363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8336089" y="5337018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Grade 4 PARCC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125663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1" y="1361816"/>
            <a:ext cx="8269321" cy="64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8345711" y="5337018"/>
            <a:ext cx="1319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Grade 5 STAAR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A4E84C-50F2-C84C-B41E-7FB290E2E459}"/>
              </a:ext>
            </a:extLst>
          </p:cNvPr>
          <p:cNvSpPr/>
          <p:nvPr/>
        </p:nvSpPr>
        <p:spPr>
          <a:xfrm>
            <a:off x="146152" y="136365"/>
            <a:ext cx="3730109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Ratios/Proportions</a:t>
            </a:r>
          </a:p>
        </p:txBody>
      </p:sp>
    </p:spTree>
    <p:extLst>
      <p:ext uri="{BB962C8B-B14F-4D97-AF65-F5344CB8AC3E}">
        <p14:creationId xmlns:p14="http://schemas.microsoft.com/office/powerpoint/2010/main" val="13531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427744"/>
            <a:ext cx="8826033" cy="1858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7945755" y="4973124"/>
            <a:ext cx="2119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Grade 4 Smarter Balanced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A35DE-47C5-444A-A29E-E8FE5F762547}"/>
              </a:ext>
            </a:extLst>
          </p:cNvPr>
          <p:cNvSpPr/>
          <p:nvPr/>
        </p:nvSpPr>
        <p:spPr>
          <a:xfrm>
            <a:off x="142874" y="154044"/>
            <a:ext cx="2900363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7836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312517" y="95064"/>
            <a:ext cx="850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Teach word-problem schemas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7D526-4057-F34F-AD72-ED70CCFE8083}"/>
              </a:ext>
            </a:extLst>
          </p:cNvPr>
          <p:cNvSpPr/>
          <p:nvPr/>
        </p:nvSpPr>
        <p:spPr>
          <a:xfrm>
            <a:off x="5034116" y="1591626"/>
            <a:ext cx="3864451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10AC5-3D0B-6644-8C00-421ABCF6BE65}"/>
              </a:ext>
            </a:extLst>
          </p:cNvPr>
          <p:cNvSpPr/>
          <p:nvPr/>
        </p:nvSpPr>
        <p:spPr>
          <a:xfrm>
            <a:off x="5034116" y="3589917"/>
            <a:ext cx="3864451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Ratios/Proportions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D474E4-5059-154F-8528-520693A9CFE0}"/>
              </a:ext>
            </a:extLst>
          </p:cNvPr>
          <p:cNvSpPr/>
          <p:nvPr/>
        </p:nvSpPr>
        <p:spPr>
          <a:xfrm>
            <a:off x="5034116" y="2588622"/>
            <a:ext cx="3864451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F6CE8D-CF64-2D4F-84AE-3FB504A79B4E}"/>
              </a:ext>
            </a:extLst>
          </p:cNvPr>
          <p:cNvSpPr/>
          <p:nvPr/>
        </p:nvSpPr>
        <p:spPr>
          <a:xfrm>
            <a:off x="214195" y="3589917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07291-BDC0-894B-9838-B102B8F3BDDB}"/>
              </a:ext>
            </a:extLst>
          </p:cNvPr>
          <p:cNvSpPr/>
          <p:nvPr/>
        </p:nvSpPr>
        <p:spPr>
          <a:xfrm>
            <a:off x="214195" y="1591626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480C7-78B0-9A40-8BB6-57BCF0DE6904}"/>
              </a:ext>
            </a:extLst>
          </p:cNvPr>
          <p:cNvSpPr/>
          <p:nvPr/>
        </p:nvSpPr>
        <p:spPr>
          <a:xfrm>
            <a:off x="214195" y="2588622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5989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69D303-9A63-FC43-A701-4F701765AA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817" y="0"/>
            <a:ext cx="527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79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9C0E99-D18B-0443-9F26-C726385E81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661" y="0"/>
            <a:ext cx="52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07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1007003" y="2271104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Use your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538224" y="3017153"/>
            <a:ext cx="789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Use word-problem schemas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99EA6D-CBF8-F043-A764-470CC35A33DF}"/>
              </a:ext>
            </a:extLst>
          </p:cNvPr>
          <p:cNvSpPr txBox="1">
            <a:spLocks/>
          </p:cNvSpPr>
          <p:nvPr/>
        </p:nvSpPr>
        <p:spPr>
          <a:xfrm>
            <a:off x="231581" y="196344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latin typeface="Klee Medium" panose="02020600000000000000" pitchFamily="18" charset="-128"/>
                <a:ea typeface="Klee Medium" panose="02020600000000000000" pitchFamily="18" charset="-128"/>
              </a:rPr>
              <a:t>Multi-Step Problems</a:t>
            </a:r>
          </a:p>
        </p:txBody>
      </p:sp>
    </p:spTree>
    <p:extLst>
      <p:ext uri="{BB962C8B-B14F-4D97-AF65-F5344CB8AC3E}">
        <p14:creationId xmlns:p14="http://schemas.microsoft.com/office/powerpoint/2010/main" val="20860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805324-4326-954A-BCA6-9F33BE7CA8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893" y="181977"/>
            <a:ext cx="4479789" cy="58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7C1EA-3467-EA4D-9FC5-7AEB051C8E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47" y="93306"/>
            <a:ext cx="4559939" cy="60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4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1007003" y="2271104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Use your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538224" y="3017153"/>
            <a:ext cx="789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Use word-problem schemas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99EA6D-CBF8-F043-A764-470CC35A33DF}"/>
              </a:ext>
            </a:extLst>
          </p:cNvPr>
          <p:cNvSpPr txBox="1">
            <a:spLocks/>
          </p:cNvSpPr>
          <p:nvPr/>
        </p:nvSpPr>
        <p:spPr>
          <a:xfrm>
            <a:off x="231581" y="196344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latin typeface="Klee Medium" panose="02020600000000000000" pitchFamily="18" charset="-128"/>
                <a:ea typeface="Klee Medium" panose="02020600000000000000" pitchFamily="18" charset="-128"/>
              </a:rPr>
              <a:t>Multi-Step Problems</a:t>
            </a:r>
          </a:p>
        </p:txBody>
      </p:sp>
    </p:spTree>
    <p:extLst>
      <p:ext uri="{BB962C8B-B14F-4D97-AF65-F5344CB8AC3E}">
        <p14:creationId xmlns:p14="http://schemas.microsoft.com/office/powerpoint/2010/main" val="12007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A5A186-3713-1C4F-AA94-84AB7BAC7B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342" y="0"/>
            <a:ext cx="5133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82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02E523-2BBF-1145-9DCB-E2B39DE215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138" y="0"/>
            <a:ext cx="5213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6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402D8-9F56-D34C-9169-807869B01C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101" y="1050663"/>
            <a:ext cx="4610338" cy="26042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47E62-0009-FA45-83FB-675377484ABC}"/>
              </a:ext>
            </a:extLst>
          </p:cNvPr>
          <p:cNvSpPr/>
          <p:nvPr/>
        </p:nvSpPr>
        <p:spPr>
          <a:xfrm>
            <a:off x="2311384" y="3316401"/>
            <a:ext cx="11075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  <a:hlinkClick r:id="rId3"/>
              </a:rPr>
              <a:t>https://jamboard.google.com/d/1m_R2O9nSwwj9B05bSeZ6r2fJQBYp667dk7M3ys2AD1g/edit?usp=sharing</a:t>
            </a:r>
            <a:endParaRPr lang="en-US" sz="600" b="1" dirty="0">
              <a:solidFill>
                <a:schemeClr val="accent4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endParaRPr lang="en-US" sz="1000" b="1" dirty="0">
              <a:solidFill>
                <a:schemeClr val="accent4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777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8A88-69CD-6046-91CF-8A6C5A8CE13E}"/>
              </a:ext>
            </a:extLst>
          </p:cNvPr>
          <p:cNvSpPr txBox="1">
            <a:spLocks/>
          </p:cNvSpPr>
          <p:nvPr/>
        </p:nvSpPr>
        <p:spPr>
          <a:xfrm>
            <a:off x="231581" y="196344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latin typeface="Klee Medium" panose="02020600000000000000" pitchFamily="18" charset="-128"/>
                <a:ea typeface="Klee Medium" panose="02020600000000000000" pitchFamily="18" charset="-128"/>
              </a:rPr>
              <a:t>Word-Problem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97C71-7480-CB40-88A1-A63054CEEFD5}"/>
              </a:ext>
            </a:extLst>
          </p:cNvPr>
          <p:cNvSpPr txBox="1"/>
          <p:nvPr/>
        </p:nvSpPr>
        <p:spPr>
          <a:xfrm>
            <a:off x="913274" y="1309548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https://intensiveintervention.org/instructional-strategies-math-course</a:t>
            </a:r>
            <a:endParaRPr lang="en-US" dirty="0">
              <a:solidFill>
                <a:schemeClr val="bg1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2830E-E29C-0547-9E6F-E0AA5CA1AB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8740"/>
            <a:ext cx="1074434" cy="1074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6C13E3-A5BF-CE47-9965-3B83939F7F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434" y="1799304"/>
            <a:ext cx="4158525" cy="4000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5D1D7-FE67-8443-904B-F9388FD204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0687">
            <a:off x="4765897" y="3581460"/>
            <a:ext cx="4035495" cy="20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74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8A88-69CD-6046-91CF-8A6C5A8CE13E}"/>
              </a:ext>
            </a:extLst>
          </p:cNvPr>
          <p:cNvSpPr txBox="1">
            <a:spLocks/>
          </p:cNvSpPr>
          <p:nvPr/>
        </p:nvSpPr>
        <p:spPr>
          <a:xfrm>
            <a:off x="231581" y="196344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latin typeface="Klee Medium" panose="02020600000000000000" pitchFamily="18" charset="-128"/>
                <a:ea typeface="Klee Medium" panose="02020600000000000000" pitchFamily="18" charset="-128"/>
              </a:rPr>
              <a:t>Word-Problem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97C71-7480-CB40-88A1-A63054CEEFD5}"/>
              </a:ext>
            </a:extLst>
          </p:cNvPr>
          <p:cNvSpPr txBox="1"/>
          <p:nvPr/>
        </p:nvSpPr>
        <p:spPr>
          <a:xfrm>
            <a:off x="913274" y="1309548"/>
            <a:ext cx="8073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https://www.amazon.com/Teaching-Math-Middle-School-Students/dp/1598572741</a:t>
            </a:r>
            <a:endParaRPr lang="en-US" sz="1600" dirty="0">
              <a:solidFill>
                <a:schemeClr val="bg1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2830E-E29C-0547-9E6F-E0AA5CA1AB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8740"/>
            <a:ext cx="1074434" cy="1074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D5AAD4-36A2-D341-867E-5497062A4F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333" y="1887793"/>
            <a:ext cx="2747233" cy="3935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43F10-A7E5-514A-9FAC-238093B3D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2509">
            <a:off x="4626535" y="1970282"/>
            <a:ext cx="2898019" cy="456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9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309" y="783706"/>
            <a:ext cx="8686800" cy="4839538"/>
          </a:xfrm>
        </p:spPr>
        <p:txBody>
          <a:bodyPr/>
          <a:lstStyle/>
          <a:p>
            <a:pPr marL="1588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r>
              <a:rPr lang="en-US" sz="2800" dirty="0" err="1">
                <a:latin typeface="Klee Medium" panose="02020600000000000000" pitchFamily="18" charset="-128"/>
                <a:ea typeface="Klee Medium" panose="02020600000000000000" pitchFamily="18" charset="-128"/>
              </a:rPr>
              <a:t>www.sarahpowellphd.com</a:t>
            </a: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r>
              <a:rPr lang="en-US" sz="2800" dirty="0" err="1">
                <a:latin typeface="Klee Medium" panose="02020600000000000000" pitchFamily="18" charset="-128"/>
                <a:ea typeface="Klee Medium" panose="02020600000000000000" pitchFamily="18" charset="-128"/>
              </a:rPr>
              <a:t>srpowell@austin.utexas.edu</a:t>
            </a: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endParaRPr lang="en-US" sz="2800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pPr marL="342900" lvl="1" indent="0">
              <a:buNone/>
            </a:pPr>
            <a:r>
              <a:rPr lang="en-US" sz="2800" dirty="0">
                <a:latin typeface="Klee Medium" panose="02020600000000000000" pitchFamily="18" charset="-128"/>
                <a:ea typeface="Klee Medium" panose="02020600000000000000" pitchFamily="18" charset="-128"/>
              </a:rPr>
              <a:t>@sarahpowellphd</a:t>
            </a:r>
          </a:p>
          <a:p>
            <a:endParaRPr lang="en-US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Klee Medium" panose="02020600000000000000" pitchFamily="18" charset="-128"/>
                <a:ea typeface="Klee Medium" panose="02020600000000000000" pitchFamily="18" charset="-128"/>
              </a:rPr>
              <a:t>119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CCD1B-8BF6-2948-AF38-0F5827C9B0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04" y="2760178"/>
            <a:ext cx="809834" cy="612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548D5-42A0-4D43-B94B-FAFED3DCDA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286" y="3915912"/>
            <a:ext cx="1262270" cy="12622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AA2B24-5EAD-404B-8FE4-14CB46513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88" y="851623"/>
            <a:ext cx="1502197" cy="150219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CC376F-3264-F34D-9DED-14360E78A8B6}"/>
              </a:ext>
            </a:extLst>
          </p:cNvPr>
          <p:cNvSpPr txBox="1">
            <a:spLocks/>
          </p:cNvSpPr>
          <p:nvPr/>
        </p:nvSpPr>
        <p:spPr>
          <a:xfrm>
            <a:off x="231581" y="196344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latin typeface="Klee Medium" panose="02020600000000000000" pitchFamily="18" charset="-128"/>
                <a:ea typeface="Klee Medium" panose="02020600000000000000" pitchFamily="18" charset="-128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079232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1007003" y="2271104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538224" y="3017153"/>
            <a:ext cx="789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Teach word-problem schemas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99EA6D-CBF8-F043-A764-470CC35A33DF}"/>
              </a:ext>
            </a:extLst>
          </p:cNvPr>
          <p:cNvSpPr txBox="1">
            <a:spLocks/>
          </p:cNvSpPr>
          <p:nvPr/>
        </p:nvSpPr>
        <p:spPr>
          <a:xfrm>
            <a:off x="231581" y="196344"/>
            <a:ext cx="8686800" cy="731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b="1" kern="1200">
                <a:solidFill>
                  <a:srgbClr val="FF93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>
                <a:latin typeface="Klee Medium" panose="02020600000000000000" pitchFamily="18" charset="-128"/>
                <a:ea typeface="Klee Medium" panose="02020600000000000000" pitchFamily="18" charset="-128"/>
              </a:rPr>
              <a:t>Teaching Problem Solving</a:t>
            </a:r>
            <a:endParaRPr lang="en-US" dirty="0"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7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1030152" y="95064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Have an attack strategy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0F8BA3-A871-FA40-8B54-E9BB287689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969" y="802950"/>
            <a:ext cx="3656621" cy="51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78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1030152" y="95064"/>
            <a:ext cx="6876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Have an attack strategy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A467F-C153-F346-A709-76AC96CED1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725" y="1352268"/>
            <a:ext cx="5987143" cy="33922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5F425D-2BA3-C04E-BF8D-CDBEACC172DD}"/>
              </a:ext>
            </a:extLst>
          </p:cNvPr>
          <p:cNvSpPr/>
          <p:nvPr/>
        </p:nvSpPr>
        <p:spPr>
          <a:xfrm>
            <a:off x="1659953" y="4344398"/>
            <a:ext cx="110757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accent4"/>
                </a:solidFill>
                <a:latin typeface="Klee Medium" panose="02020600000000000000" pitchFamily="18" charset="-128"/>
                <a:ea typeface="Klee Medium" panose="02020600000000000000" pitchFamily="18" charset="-128"/>
                <a:hlinkClick r:id="rId3"/>
              </a:rPr>
              <a:t>https://jamboard.google.com/d/1m_R2O9nSwwj9B05bSeZ6r2fJQBYp667dk7M3ys2AD1g/edit?usp=sharing</a:t>
            </a:r>
            <a:endParaRPr lang="en-US" sz="800" b="1" dirty="0">
              <a:solidFill>
                <a:schemeClr val="accent4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  <a:p>
            <a:endParaRPr lang="en-US" sz="800" b="1" dirty="0">
              <a:solidFill>
                <a:schemeClr val="accent4"/>
              </a:solidFill>
              <a:latin typeface="Klee Medium" panose="02020600000000000000" pitchFamily="18" charset="-128"/>
              <a:ea typeface="Klee Medium" panose="02020600000000000000" pitchFamily="18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4F670-DAC5-494B-A28D-198632212260}"/>
              </a:ext>
            </a:extLst>
          </p:cNvPr>
          <p:cNvSpPr/>
          <p:nvPr/>
        </p:nvSpPr>
        <p:spPr>
          <a:xfrm>
            <a:off x="1418725" y="3048388"/>
            <a:ext cx="241228" cy="1688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7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312517" y="95064"/>
            <a:ext cx="850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92D050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Teach word-problem schemas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07D526-4057-F34F-AD72-ED70CCFE8083}"/>
              </a:ext>
            </a:extLst>
          </p:cNvPr>
          <p:cNvSpPr/>
          <p:nvPr/>
        </p:nvSpPr>
        <p:spPr>
          <a:xfrm>
            <a:off x="5034116" y="1591626"/>
            <a:ext cx="3864451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10AC5-3D0B-6644-8C00-421ABCF6BE65}"/>
              </a:ext>
            </a:extLst>
          </p:cNvPr>
          <p:cNvSpPr/>
          <p:nvPr/>
        </p:nvSpPr>
        <p:spPr>
          <a:xfrm>
            <a:off x="5034116" y="3589917"/>
            <a:ext cx="3864451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Ratios/Proportions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D474E4-5059-154F-8528-520693A9CFE0}"/>
              </a:ext>
            </a:extLst>
          </p:cNvPr>
          <p:cNvSpPr/>
          <p:nvPr/>
        </p:nvSpPr>
        <p:spPr>
          <a:xfrm>
            <a:off x="5034116" y="2588622"/>
            <a:ext cx="3864451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F6CE8D-CF64-2D4F-84AE-3FB504A79B4E}"/>
              </a:ext>
            </a:extLst>
          </p:cNvPr>
          <p:cNvSpPr/>
          <p:nvPr/>
        </p:nvSpPr>
        <p:spPr>
          <a:xfrm>
            <a:off x="214195" y="3589917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07291-BDC0-894B-9838-B102B8F3BDDB}"/>
              </a:ext>
            </a:extLst>
          </p:cNvPr>
          <p:cNvSpPr/>
          <p:nvPr/>
        </p:nvSpPr>
        <p:spPr>
          <a:xfrm>
            <a:off x="214195" y="1591626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480C7-78B0-9A40-8BB6-57BCF0DE6904}"/>
              </a:ext>
            </a:extLst>
          </p:cNvPr>
          <p:cNvSpPr/>
          <p:nvPr/>
        </p:nvSpPr>
        <p:spPr>
          <a:xfrm>
            <a:off x="214195" y="2588622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lee Medium" panose="02020600000000000000" pitchFamily="18" charset="-128"/>
                <a:ea typeface="Klee Medium" panose="02020600000000000000" pitchFamily="18" charset="-128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35284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2474B-E7CF-A341-B1FC-04F0F2C92C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15094" y="-462013"/>
            <a:ext cx="4998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0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67876-B03D-6848-9389-604B0B76A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14" y="454218"/>
            <a:ext cx="2380991" cy="2337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EF4CC-81CB-7945-A96B-4B046E1F5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706" y="3060441"/>
            <a:ext cx="2453473" cy="2475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3EA5D4-FBDD-1D46-B95A-1C73C09ED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20" y="1159977"/>
            <a:ext cx="2514946" cy="24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0491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CEC DR Showcase srp 4-6-16</Template>
  <TotalTime>4979</TotalTime>
  <Words>445</Words>
  <Application>Microsoft Macintosh PowerPoint</Application>
  <PresentationFormat>On-screen Show (4:3)</PresentationFormat>
  <Paragraphs>97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Klee Medium</vt:lpstr>
      <vt:lpstr>Arial</vt:lpstr>
      <vt:lpstr>Calibri</vt:lpstr>
      <vt:lpstr>Cambria Math</vt:lpstr>
      <vt:lpstr>NCII-Uconn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Mueller, Mary E</cp:lastModifiedBy>
  <cp:revision>610</cp:revision>
  <dcterms:created xsi:type="dcterms:W3CDTF">2016-08-16T05:11:43Z</dcterms:created>
  <dcterms:modified xsi:type="dcterms:W3CDTF">2021-01-11T18:44:20Z</dcterms:modified>
</cp:coreProperties>
</file>